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72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84" r:id="rId4"/>
    <p:sldId id="274" r:id="rId5"/>
    <p:sldId id="275" r:id="rId6"/>
    <p:sldId id="277" r:id="rId7"/>
    <p:sldId id="278" r:id="rId8"/>
    <p:sldId id="276" r:id="rId9"/>
    <p:sldId id="279" r:id="rId10"/>
    <p:sldId id="282" r:id="rId11"/>
    <p:sldId id="283" r:id="rId12"/>
  </p:sldIdLst>
  <p:sldSz cx="9144000" cy="6858000" type="screen4x3"/>
  <p:notesSz cx="6735763" cy="98663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C7EF"/>
    <a:srgbClr val="E25E9D"/>
    <a:srgbClr val="E779AD"/>
    <a:srgbClr val="AACC03"/>
    <a:srgbClr val="B7DB03"/>
    <a:srgbClr val="49BEED"/>
    <a:srgbClr val="16ACE8"/>
    <a:srgbClr val="26B2EA"/>
    <a:srgbClr val="6ACAF0"/>
    <a:srgbClr val="B1E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35" autoAdjust="0"/>
    <p:restoredTop sz="88300" autoAdjust="0"/>
  </p:normalViewPr>
  <p:slideViewPr>
    <p:cSldViewPr>
      <p:cViewPr varScale="1">
        <p:scale>
          <a:sx n="79" d="100"/>
          <a:sy n="79" d="100"/>
        </p:scale>
        <p:origin x="105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1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8E5D3D-C439-4036-A042-20019B34EF38}" type="datetimeFigureOut">
              <a:rPr kumimoji="1" lang="ja-JP" altLang="en-US" smtClean="0"/>
              <a:t>2019/9/17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AF817-920D-4D3C-A22D-9294E9E132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1515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05AE9-8061-4CA6-AAFE-36DEA68CC6B9}" type="datetimeFigureOut">
              <a:rPr kumimoji="1" lang="ja-JP" altLang="en-US" smtClean="0"/>
              <a:t>2019/9/17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00113" y="739775"/>
            <a:ext cx="4935537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F4017-977F-4C1A-AD1E-A16857770B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1422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F4017-977F-4C1A-AD1E-A16857770B05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5686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AF527-E057-467C-9B0A-BD190D881AFC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2019/9/17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3054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0"/>
            <a:ext cx="9144000" cy="90872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03040" y="-508"/>
            <a:ext cx="5797152" cy="837220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 smtClean="0"/>
              <a:t> 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57165"/>
            <a:ext cx="8229600" cy="4525963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5806-B3B6-43B8-91F8-2D541839143F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2019/9/17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31840" y="6356356"/>
            <a:ext cx="2895600" cy="365125"/>
          </a:xfrm>
        </p:spPr>
        <p:txBody>
          <a:bodyPr/>
          <a:lstStyle/>
          <a:p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</p:spPr>
        <p:txBody>
          <a:bodyPr/>
          <a:lstStyle>
            <a:lvl1pPr>
              <a:defRPr sz="2000" b="1"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テキスト ボックス 7"/>
          <p:cNvSpPr txBox="1"/>
          <p:nvPr userDrawn="1"/>
        </p:nvSpPr>
        <p:spPr>
          <a:xfrm>
            <a:off x="6156176" y="127157"/>
            <a:ext cx="1296143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ja-JP" sz="2400" b="1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2400" b="1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l"/>
            <a:r>
              <a:rPr kumimoji="1" lang="en-US" altLang="ja-JP" sz="675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675" b="1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675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291140" y="6300971"/>
            <a:ext cx="8686800" cy="47036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727176"/>
            <a:ext cx="9144000" cy="1082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乗算記号 18"/>
          <p:cNvSpPr/>
          <p:nvPr userDrawn="1"/>
        </p:nvSpPr>
        <p:spPr>
          <a:xfrm>
            <a:off x="7475984" y="248445"/>
            <a:ext cx="288032" cy="322962"/>
          </a:xfrm>
          <a:prstGeom prst="mathMultipl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/>
          <p:cNvSpPr txBox="1"/>
          <p:nvPr userDrawn="1"/>
        </p:nvSpPr>
        <p:spPr>
          <a:xfrm>
            <a:off x="7617358" y="107048"/>
            <a:ext cx="1275122" cy="565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AR</a:t>
            </a:r>
          </a:p>
          <a:p>
            <a:pPr algn="ctr"/>
            <a:r>
              <a:rPr kumimoji="1" lang="en-US" altLang="ja-JP" sz="675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Augmented Reality</a:t>
            </a:r>
            <a:endParaRPr kumimoji="1" lang="ja-JP" altLang="en-US" sz="675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3973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17884"/>
            <a:ext cx="8229600" cy="1143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5806-B3B6-43B8-91F8-2D541839143F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2019/9/17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latin typeface="Georgia" panose="02040502050405020303" pitchFamily="18" charset="0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 descr="https://www.kyutech.ac.jp/themes/kyutech/information/emblem/img/newlogo.gi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903" y="6430245"/>
            <a:ext cx="279277" cy="31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 userDrawn="1"/>
        </p:nvSpPr>
        <p:spPr>
          <a:xfrm>
            <a:off x="4229713" y="6295183"/>
            <a:ext cx="917239" cy="392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500" b="1" dirty="0" err="1" smtClean="0">
                <a:solidFill>
                  <a:schemeClr val="tx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1500" b="1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/>
            <a:r>
              <a:rPr kumimoji="1" lang="en-US" altLang="ja-JP" sz="45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450" b="1" baseline="0" dirty="0" smtClean="0">
                <a:solidFill>
                  <a:schemeClr val="tx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45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2" y="6309320"/>
            <a:ext cx="2915815" cy="4703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915816" y="6309320"/>
            <a:ext cx="3456384" cy="47032"/>
          </a:xfrm>
          <a:prstGeom prst="rect">
            <a:avLst/>
          </a:prstGeom>
          <a:solidFill>
            <a:srgbClr val="E25E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372200" y="6309320"/>
            <a:ext cx="2771800" cy="4703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2685248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6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58C8-0E08-4F8E-8637-C1242B084E3C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2019/9/17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79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BEA0-355E-4023-9967-DE376A3B8EC3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2019/9/17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94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 smtClean="0"/>
              <a:t>図を追加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D0B97-798B-4059-AB66-371EAFCC5ADE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2019/9/17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9222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AA3E3-11D9-4FE2-99A9-7E17650FA390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2019/9/17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777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83" r:id="rId3"/>
    <p:sldLayoutId id="2147483675" r:id="rId4"/>
    <p:sldLayoutId id="2147483680" r:id="rId5"/>
    <p:sldLayoutId id="2147483681" r:id="rId6"/>
  </p:sldLayoutIdLst>
  <p:hf hdr="0" ftr="0" dt="0"/>
  <p:txStyles>
    <p:titleStyle>
      <a:lvl1pPr algn="ctr" defTabSz="685800" rtl="0" eaLnBrk="1" latinLnBrk="0" hangingPunct="1"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3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12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openxmlformats.org/officeDocument/2006/relationships/image" Target="../media/image16.png"/><Relationship Id="rId15" Type="http://schemas.openxmlformats.org/officeDocument/2006/relationships/image" Target="../media/image11.png"/><Relationship Id="rId10" Type="http://schemas.openxmlformats.org/officeDocument/2006/relationships/image" Target="../media/image20.jpeg"/><Relationship Id="rId4" Type="http://schemas.openxmlformats.org/officeDocument/2006/relationships/image" Target="../media/image6.png"/><Relationship Id="rId9" Type="http://schemas.microsoft.com/office/2007/relationships/hdphoto" Target="../media/hdphoto3.wdp"/><Relationship Id="rId1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228184" y="5301208"/>
            <a:ext cx="3578332" cy="1372220"/>
          </a:xfrm>
        </p:spPr>
        <p:txBody>
          <a:bodyPr>
            <a:normAutofit fontScale="92500" lnSpcReduction="20000"/>
          </a:bodyPr>
          <a:lstStyle/>
          <a:p>
            <a:endParaRPr lang="en-US" altLang="ja-JP" sz="2100" dirty="0" smtClean="0"/>
          </a:p>
          <a:p>
            <a:endParaRPr lang="en-US" altLang="ja-JP" sz="2100" dirty="0"/>
          </a:p>
          <a:p>
            <a:r>
              <a:rPr lang="en-US" altLang="ja-JP" sz="2700" b="1" dirty="0" err="1"/>
              <a:t>Kyutech</a:t>
            </a:r>
            <a:endParaRPr lang="en-US" altLang="ja-JP" sz="2700" b="1" dirty="0"/>
          </a:p>
          <a:p>
            <a:r>
              <a:rPr lang="en-US" altLang="ja-JP" sz="1350" dirty="0"/>
              <a:t>Kazuaki Tanaka Lab</a:t>
            </a:r>
          </a:p>
          <a:p>
            <a:r>
              <a:rPr lang="en-US" altLang="ja-JP" sz="1350" dirty="0"/>
              <a:t>Kyushu</a:t>
            </a:r>
            <a:r>
              <a:rPr lang="ja-JP" altLang="en-US" sz="1350" dirty="0"/>
              <a:t> </a:t>
            </a:r>
            <a:r>
              <a:rPr lang="en-US" altLang="ja-JP" sz="1350" dirty="0"/>
              <a:t>Institute</a:t>
            </a:r>
            <a:r>
              <a:rPr lang="ja-JP" altLang="en-US" sz="1350" dirty="0"/>
              <a:t> </a:t>
            </a:r>
            <a:r>
              <a:rPr lang="en-US" altLang="ja-JP" sz="1350" dirty="0"/>
              <a:t>of</a:t>
            </a:r>
            <a:r>
              <a:rPr lang="ja-JP" altLang="en-US" sz="1350" dirty="0"/>
              <a:t> </a:t>
            </a:r>
            <a:r>
              <a:rPr lang="en-US" altLang="ja-JP" sz="1350" dirty="0"/>
              <a:t>Technology</a:t>
            </a:r>
          </a:p>
        </p:txBody>
      </p:sp>
      <p:pic>
        <p:nvPicPr>
          <p:cNvPr id="2050" name="Picture 2" descr="https://www.kyutech.ac.jp/themes/kyutech/information/emblem/img/newlogo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5572241"/>
            <a:ext cx="736822" cy="83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-37678" y="1556792"/>
            <a:ext cx="9143999" cy="1372321"/>
          </a:xfrm>
        </p:spPr>
        <p:txBody>
          <a:bodyPr>
            <a:noAutofit/>
          </a:bodyPr>
          <a:lstStyle/>
          <a:p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接触型移動通信端末と</a:t>
            </a:r>
            <a: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技術を用いた</a:t>
            </a:r>
            <a:b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</a:b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学内案内システムの開発</a:t>
            </a:r>
          </a:p>
        </p:txBody>
      </p:sp>
      <p:sp>
        <p:nvSpPr>
          <p:cNvPr id="5" name="サブタイトル 2"/>
          <p:cNvSpPr txBox="1">
            <a:spLocks/>
          </p:cNvSpPr>
          <p:nvPr/>
        </p:nvSpPr>
        <p:spPr>
          <a:xfrm>
            <a:off x="683568" y="3356992"/>
            <a:ext cx="8136904" cy="230172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ja-JP" altLang="en-US" sz="2800" dirty="0" smtClean="0"/>
              <a:t>学際情報工学専攻　機械情報工学分野</a:t>
            </a:r>
            <a:endParaRPr lang="en-US" altLang="ja-JP" sz="2800" dirty="0" smtClean="0"/>
          </a:p>
          <a:p>
            <a:pPr>
              <a:lnSpc>
                <a:spcPct val="200000"/>
              </a:lnSpc>
            </a:pPr>
            <a:r>
              <a:rPr lang="ja-JP" altLang="en-US" sz="2000" b="1" dirty="0" smtClean="0"/>
              <a:t>　</a:t>
            </a:r>
            <a:r>
              <a:rPr lang="en-US" altLang="ja-JP" sz="2600" b="1" dirty="0" smtClean="0"/>
              <a:t>M1</a:t>
            </a:r>
            <a:r>
              <a:rPr lang="ja-JP" altLang="en-US" sz="2600" b="1" dirty="0" smtClean="0"/>
              <a:t>今里悟</a:t>
            </a:r>
            <a:r>
              <a:rPr lang="ja-JP" altLang="en-US" sz="2600" b="1" dirty="0"/>
              <a:t>大</a:t>
            </a:r>
            <a:r>
              <a:rPr lang="ja-JP" altLang="en-US" sz="2600" b="1" dirty="0" smtClean="0"/>
              <a:t>　宮川直人</a:t>
            </a:r>
            <a:endParaRPr lang="en-US" altLang="ja-JP" sz="2600" b="1" dirty="0" smtClean="0"/>
          </a:p>
          <a:p>
            <a:pPr>
              <a:lnSpc>
                <a:spcPct val="200000"/>
              </a:lnSpc>
            </a:pPr>
            <a:r>
              <a:rPr lang="en-US" altLang="ja-JP" sz="2600" b="1" dirty="0" smtClean="0"/>
              <a:t>M2 </a:t>
            </a:r>
            <a:r>
              <a:rPr lang="ja-JP" altLang="en-US" sz="2600" b="1" dirty="0" smtClean="0"/>
              <a:t>北川哲也　高木俊樹　田島剛　辻野智大　外間健一　堀川晃　村岡裕二</a:t>
            </a:r>
            <a:endParaRPr lang="en-US" altLang="ja-JP" sz="2600" b="1" dirty="0" smtClean="0"/>
          </a:p>
          <a:p>
            <a:r>
              <a:rPr lang="ja-JP" altLang="en-US" sz="2600" b="1" dirty="0" smtClean="0"/>
              <a:t>　</a:t>
            </a:r>
            <a:r>
              <a:rPr lang="ja-JP" altLang="en-US" sz="2900" dirty="0" smtClean="0"/>
              <a:t>　　</a:t>
            </a:r>
            <a:endParaRPr lang="en-US" altLang="ja-JP" sz="2900" dirty="0" smtClean="0"/>
          </a:p>
        </p:txBody>
      </p:sp>
    </p:spTree>
    <p:extLst>
      <p:ext uri="{BB962C8B-B14F-4D97-AF65-F5344CB8AC3E}">
        <p14:creationId xmlns:p14="http://schemas.microsoft.com/office/powerpoint/2010/main" val="28902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角丸四角形 5"/>
          <p:cNvSpPr/>
          <p:nvPr/>
        </p:nvSpPr>
        <p:spPr bwMode="auto">
          <a:xfrm rot="5400000">
            <a:off x="5032120" y="-368908"/>
            <a:ext cx="2076554" cy="5256692"/>
          </a:xfrm>
          <a:prstGeom prst="roundRect">
            <a:avLst/>
          </a:prstGeom>
          <a:solidFill>
            <a:schemeClr val="tx1"/>
          </a:solidFill>
          <a:ln w="381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600" b="0" i="0" u="none" strike="noStrike" kern="0" cap="none" spc="0" normalizeH="0" baseline="0" noProof="0" dirty="0" smtClean="0">
              <a:ln>
                <a:noFill/>
              </a:ln>
              <a:solidFill>
                <a:srgbClr val="D90B00"/>
              </a:solidFill>
              <a:effectLst/>
              <a:uLnTx/>
              <a:uFillTx/>
              <a:ea typeface="ＭＳ Ｐゴシック" charset="-128"/>
            </a:endParaRPr>
          </a:p>
        </p:txBody>
      </p:sp>
      <p:pic>
        <p:nvPicPr>
          <p:cNvPr id="50" name="図 4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150258" y="-169206"/>
            <a:ext cx="1894880" cy="4869484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実装したシステム詳細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UI</a:t>
            </a:r>
            <a:r>
              <a:rPr kumimoji="1"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の実装</a:t>
            </a:r>
            <a:endParaRPr kumimoji="1"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機能</a:t>
            </a:r>
            <a:endParaRPr kumimoji="1"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69676" y="5940549"/>
            <a:ext cx="23374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AR</a:t>
            </a:r>
            <a:r>
              <a:rPr lang="ja-JP" altLang="en-US" sz="1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マーカーを読み取る</a:t>
            </a:r>
            <a:endParaRPr kumimoji="1" lang="ja-JP" altLang="en-US" sz="1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6" name="右矢印 15"/>
          <p:cNvSpPr/>
          <p:nvPr/>
        </p:nvSpPr>
        <p:spPr bwMode="auto">
          <a:xfrm>
            <a:off x="2571043" y="4965204"/>
            <a:ext cx="472265" cy="372098"/>
          </a:xfrm>
          <a:prstGeom prst="rightArrow">
            <a:avLst/>
          </a:prstGeom>
          <a:solidFill>
            <a:schemeClr val="bg2"/>
          </a:solidFill>
          <a:ln w="28575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600" b="0" i="0" u="none" strike="noStrike" kern="0" cap="none" spc="0" normalizeH="0" baseline="0" noProof="0" dirty="0" smtClean="0">
              <a:ln>
                <a:noFill/>
              </a:ln>
              <a:solidFill>
                <a:srgbClr val="D90B00"/>
              </a:solidFill>
              <a:effectLst/>
              <a:uLnTx/>
              <a:uFillTx/>
              <a:ea typeface="ＭＳ Ｐゴシック" charset="-128"/>
            </a:endParaRPr>
          </a:p>
        </p:txBody>
      </p:sp>
      <p:sp>
        <p:nvSpPr>
          <p:cNvPr id="17" name="右矢印 16"/>
          <p:cNvSpPr/>
          <p:nvPr/>
        </p:nvSpPr>
        <p:spPr bwMode="auto">
          <a:xfrm>
            <a:off x="6174616" y="4938003"/>
            <a:ext cx="472266" cy="372098"/>
          </a:xfrm>
          <a:prstGeom prst="rightArrow">
            <a:avLst/>
          </a:prstGeom>
          <a:solidFill>
            <a:schemeClr val="bg2"/>
          </a:solidFill>
          <a:ln w="28575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600" b="0" i="0" u="none" strike="noStrike" kern="0" cap="none" spc="0" normalizeH="0" baseline="0" noProof="0" dirty="0" smtClean="0">
              <a:ln>
                <a:noFill/>
              </a:ln>
              <a:solidFill>
                <a:srgbClr val="D90B00"/>
              </a:solidFill>
              <a:effectLst/>
              <a:uLnTx/>
              <a:uFillTx/>
              <a:ea typeface="ＭＳ Ｐゴシック" charset="-128"/>
            </a:endParaRPr>
          </a:p>
        </p:txBody>
      </p:sp>
      <p:pic>
        <p:nvPicPr>
          <p:cNvPr id="18" name="Picture 10" descr="ãã«ã¬ã¼ ã¤ã©ã¹ããã®ç»åæ¤ç´¢çµæ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1" t="17350" r="7039" b="33038"/>
          <a:stretch/>
        </p:blipFill>
        <p:spPr bwMode="auto">
          <a:xfrm>
            <a:off x="6731887" y="4485687"/>
            <a:ext cx="2074120" cy="1193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角丸四角形 18"/>
          <p:cNvSpPr/>
          <p:nvPr/>
        </p:nvSpPr>
        <p:spPr bwMode="auto">
          <a:xfrm>
            <a:off x="729704" y="3806568"/>
            <a:ext cx="1771746" cy="415443"/>
          </a:xfrm>
          <a:prstGeom prst="roundRect">
            <a:avLst/>
          </a:prstGeom>
          <a:solidFill>
            <a:srgbClr val="00B050"/>
          </a:solidFill>
          <a:ln w="2857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マーカーの取得</a:t>
            </a:r>
          </a:p>
        </p:txBody>
      </p:sp>
      <p:sp>
        <p:nvSpPr>
          <p:cNvPr id="20" name="角丸四角形 19"/>
          <p:cNvSpPr/>
          <p:nvPr/>
        </p:nvSpPr>
        <p:spPr bwMode="auto">
          <a:xfrm>
            <a:off x="3419872" y="3804583"/>
            <a:ext cx="2159414" cy="415443"/>
          </a:xfrm>
          <a:prstGeom prst="roundRect">
            <a:avLst/>
          </a:prstGeom>
          <a:solidFill>
            <a:srgbClr val="00B050"/>
          </a:solidFill>
          <a:ln w="2857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b="1" kern="0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コンテンツの記録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1" name="角丸四角形 20"/>
          <p:cNvSpPr/>
          <p:nvPr/>
        </p:nvSpPr>
        <p:spPr bwMode="auto">
          <a:xfrm>
            <a:off x="6856332" y="3804583"/>
            <a:ext cx="1578184" cy="415443"/>
          </a:xfrm>
          <a:prstGeom prst="roundRect">
            <a:avLst/>
          </a:prstGeom>
          <a:solidFill>
            <a:srgbClr val="00B050"/>
          </a:solidFill>
          <a:ln w="28575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b="1" kern="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結果</a:t>
            </a:r>
            <a:r>
              <a:rPr kumimoji="0" lang="ja-JP" altLang="en-US" b="1" kern="0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r>
              <a:rPr kumimoji="0" lang="ja-JP" altLang="en-US" b="1" kern="0" noProof="0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表示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grpSp>
        <p:nvGrpSpPr>
          <p:cNvPr id="22" name="グループ化 21"/>
          <p:cNvGrpSpPr/>
          <p:nvPr/>
        </p:nvGrpSpPr>
        <p:grpSpPr>
          <a:xfrm>
            <a:off x="448695" y="4327837"/>
            <a:ext cx="2132782" cy="1693451"/>
            <a:chOff x="6019976" y="-3173146"/>
            <a:chExt cx="4199292" cy="3334282"/>
          </a:xfrm>
        </p:grpSpPr>
        <p:pic>
          <p:nvPicPr>
            <p:cNvPr id="23" name="Picture 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84255" y="-1821813"/>
              <a:ext cx="1771495" cy="1600179"/>
            </a:xfrm>
            <a:prstGeom prst="rect">
              <a:avLst/>
            </a:prstGeom>
            <a:noFill/>
            <a:ln>
              <a:noFill/>
            </a:ln>
            <a:scene3d>
              <a:camera prst="isometricBottomDown"/>
              <a:lightRig rig="threePt" dir="t"/>
            </a:scene3d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Picture 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4492" y="-2592778"/>
              <a:ext cx="1700901" cy="1536414"/>
            </a:xfrm>
            <a:prstGeom prst="rect">
              <a:avLst/>
            </a:prstGeom>
            <a:noFill/>
            <a:ln>
              <a:noFill/>
            </a:ln>
            <a:scene3d>
              <a:camera prst="isometricBottomDown"/>
              <a:lightRig rig="threePt" dir="t"/>
            </a:scene3d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19976" y="-1439043"/>
              <a:ext cx="1771495" cy="1600179"/>
            </a:xfrm>
            <a:prstGeom prst="rect">
              <a:avLst/>
            </a:prstGeom>
            <a:noFill/>
            <a:ln>
              <a:noFill/>
            </a:ln>
            <a:scene3d>
              <a:camera prst="isometricBottomDown"/>
              <a:lightRig rig="threePt" dir="t"/>
            </a:scene3d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" name="Picture 4" descr="ãäººåã¤ã©ã¹ããã®ç»åæ¤ç´¢çµæ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54819" y="-1837595"/>
              <a:ext cx="1302307" cy="13023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6" descr="ãçèãã¤ã©ã¹ããã®ç»åæ¤ç´¢çµæ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88503" y="-1578585"/>
              <a:ext cx="1293776" cy="7565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8" descr="ãçã­ã ã¤ã©ã¹ããã®ç»åæ¤ç´¢çµæ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45773" y="-2793308"/>
              <a:ext cx="1052021" cy="11058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ãäººåã¤ã©ã¹ããã®ç»åæ¤ç´¢çµæ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4100" y="-1752639"/>
              <a:ext cx="1302307" cy="13023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4629" y="-2922081"/>
              <a:ext cx="1924861" cy="1600179"/>
            </a:xfrm>
            <a:prstGeom prst="rect">
              <a:avLst/>
            </a:prstGeom>
            <a:noFill/>
            <a:ln>
              <a:noFill/>
            </a:ln>
            <a:scene3d>
              <a:camera prst="isometricBottomDown"/>
              <a:lightRig rig="threePt" dir="t"/>
            </a:scene3d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" name="Picture 2" descr="ãããããã ã¤ã©ã¹ããã®ç»åæ¤ç´¢çµæ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11904" y="-3173146"/>
              <a:ext cx="1407364" cy="1407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グループ化 31"/>
          <p:cNvGrpSpPr/>
          <p:nvPr/>
        </p:nvGrpSpPr>
        <p:grpSpPr>
          <a:xfrm>
            <a:off x="3343937" y="4552206"/>
            <a:ext cx="2596215" cy="1066292"/>
            <a:chOff x="8159489" y="4057933"/>
            <a:chExt cx="5095710" cy="2092860"/>
          </a:xfrm>
        </p:grpSpPr>
        <p:pic>
          <p:nvPicPr>
            <p:cNvPr id="33" name="図 32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9489" y="4057933"/>
              <a:ext cx="5095710" cy="2092860"/>
            </a:xfrm>
            <a:prstGeom prst="rect">
              <a:avLst/>
            </a:prstGeom>
          </p:spPr>
        </p:pic>
        <p:sp>
          <p:nvSpPr>
            <p:cNvPr id="34" name="テキスト ボックス 33"/>
            <p:cNvSpPr txBox="1"/>
            <p:nvPr/>
          </p:nvSpPr>
          <p:spPr>
            <a:xfrm>
              <a:off x="8375177" y="4278585"/>
              <a:ext cx="4496345" cy="1696347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571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35" name="テキスト ボックス 34"/>
            <p:cNvSpPr txBox="1"/>
            <p:nvPr/>
          </p:nvSpPr>
          <p:spPr>
            <a:xfrm>
              <a:off x="8593450" y="4134570"/>
              <a:ext cx="2666991" cy="51347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ja-JP" altLang="en-US" sz="1100" b="1" dirty="0" smtClean="0">
                  <a:latin typeface="メイリオ" panose="020B0604030504040204" pitchFamily="50" charset="-128"/>
                  <a:ea typeface="メイリオ" panose="020B0604030504040204" pitchFamily="50" charset="-128"/>
                </a:rPr>
                <a:t>はっけんしたもの</a:t>
              </a:r>
              <a:endParaRPr lang="en-US" altLang="ja-JP" sz="1100" b="1" dirty="0" smtClean="0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pic>
          <p:nvPicPr>
            <p:cNvPr id="36" name="Picture 6" descr="ãçèãã¤ã©ã¹ããã®ç»åæ¤ç´¢çµæ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33477" y="4938404"/>
              <a:ext cx="995158" cy="5819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8" descr="ãçã­ã ã¤ã©ã¹ããã®ç»åæ¤ç´¢çµæ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14221" y="4627414"/>
              <a:ext cx="1052021" cy="11058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4" descr="ãäººåã¤ã©ã¹ããã®ç»åæ¤ç´¢çµæ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9690" y="4697902"/>
              <a:ext cx="1052329" cy="880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" descr="ãããããã ã¤ã©ã¹ããã®ç»åæ¤ç´¢çµæ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29033" y="4639058"/>
              <a:ext cx="1082527" cy="1082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0" name="テキスト ボックス 39"/>
          <p:cNvSpPr txBox="1"/>
          <p:nvPr/>
        </p:nvSpPr>
        <p:spPr>
          <a:xfrm>
            <a:off x="6275345" y="5683128"/>
            <a:ext cx="28520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指定されたコンテンツを全て</a:t>
            </a:r>
            <a:endParaRPr kumimoji="1" lang="en-US" altLang="ja-JP" sz="16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取得</a:t>
            </a:r>
            <a:r>
              <a:rPr lang="ja-JP" altLang="en-US" sz="1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した場合に完成物を表示</a:t>
            </a:r>
            <a:endParaRPr kumimoji="1" lang="ja-JP" altLang="en-US" sz="1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2828796" y="5674904"/>
            <a:ext cx="35269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読み取ったコンテンツ情報を記録</a:t>
            </a:r>
            <a:endParaRPr lang="en-US" altLang="ja-JP" sz="16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en-US" altLang="ja-JP" sz="1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UI</a:t>
            </a:r>
            <a:r>
              <a:rPr lang="ja-JP" altLang="en-US" sz="16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上に情報の呼び出しを可能にする</a:t>
            </a:r>
            <a:endParaRPr kumimoji="1" lang="ja-JP" altLang="en-US" sz="1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770564" y="2852936"/>
            <a:ext cx="2593882" cy="2616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ja-JP" altLang="en-US" sz="1100" b="1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もくひょ</a:t>
            </a:r>
            <a:r>
              <a:rPr lang="ja-JP" altLang="en-US" sz="11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う</a:t>
            </a:r>
            <a:r>
              <a:rPr lang="en-US" altLang="ja-JP" sz="1100" b="1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:</a:t>
            </a:r>
            <a:r>
              <a:rPr lang="ja-JP" altLang="en-US" sz="1100" b="1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カレー</a:t>
            </a:r>
            <a:r>
              <a:rPr lang="ja-JP" altLang="en-US" sz="11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ライス</a:t>
            </a:r>
            <a:r>
              <a:rPr lang="ja-JP" altLang="en-US" sz="1100" b="1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をつくろう</a:t>
            </a:r>
            <a:r>
              <a:rPr lang="en-US" altLang="ja-JP" sz="1100" b="1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!!</a:t>
            </a:r>
            <a:endParaRPr kumimoji="1" lang="ja-JP" altLang="en-US" sz="1100" b="1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527" y="1439323"/>
            <a:ext cx="575255" cy="575254"/>
          </a:xfrm>
          <a:prstGeom prst="rect">
            <a:avLst/>
          </a:prstGeom>
          <a:noFill/>
        </p:spPr>
      </p:pic>
      <p:sp>
        <p:nvSpPr>
          <p:cNvPr id="10" name="テキスト ボックス 9"/>
          <p:cNvSpPr txBox="1"/>
          <p:nvPr/>
        </p:nvSpPr>
        <p:spPr>
          <a:xfrm>
            <a:off x="6739505" y="2720878"/>
            <a:ext cx="1478778" cy="430887"/>
          </a:xfrm>
          <a:prstGeom prst="rect">
            <a:avLst/>
          </a:prstGeom>
          <a:solidFill>
            <a:srgbClr val="63C7EF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ja-JP" altLang="en-US" sz="11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はっけんしたものを</a:t>
            </a:r>
            <a:endParaRPr lang="en-US" altLang="ja-JP" sz="11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lang="ja-JP" altLang="en-US" sz="11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ひょうじする</a:t>
            </a:r>
            <a:endParaRPr kumimoji="1" lang="ja-JP" altLang="en-US" sz="11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pSp>
        <p:nvGrpSpPr>
          <p:cNvPr id="49" name="グループ化 48"/>
          <p:cNvGrpSpPr/>
          <p:nvPr/>
        </p:nvGrpSpPr>
        <p:grpSpPr>
          <a:xfrm>
            <a:off x="432832" y="1800313"/>
            <a:ext cx="2869408" cy="754549"/>
            <a:chOff x="649820" y="1939101"/>
            <a:chExt cx="2869408" cy="754549"/>
          </a:xfrm>
        </p:grpSpPr>
        <p:sp>
          <p:nvSpPr>
            <p:cNvPr id="41" name="角丸四角形吹き出し 40"/>
            <p:cNvSpPr/>
            <p:nvPr/>
          </p:nvSpPr>
          <p:spPr bwMode="auto">
            <a:xfrm>
              <a:off x="649820" y="1939101"/>
              <a:ext cx="2853900" cy="754549"/>
            </a:xfrm>
            <a:prstGeom prst="wedgeRoundRectCallout">
              <a:avLst>
                <a:gd name="adj1" fmla="val 84944"/>
                <a:gd name="adj2" fmla="val 22370"/>
                <a:gd name="adj3" fmla="val 16667"/>
              </a:avLst>
            </a:prstGeom>
            <a:solidFill>
              <a:srgbClr val="00B050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D90B00"/>
                </a:solidFill>
                <a:effectLst/>
                <a:uLnTx/>
                <a:uFillTx/>
                <a:ea typeface="ＭＳ Ｐゴシック" charset="-128"/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752791" y="2023987"/>
              <a:ext cx="27664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600" b="1" dirty="0" smtClean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子供が</a:t>
              </a:r>
              <a:r>
                <a:rPr lang="ja-JP" altLang="en-US" sz="16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理解</a:t>
              </a:r>
              <a:r>
                <a:rPr lang="ja-JP" altLang="en-US" sz="1600" b="1" dirty="0" smtClean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できるように</a:t>
              </a:r>
              <a:endParaRPr lang="en-US" altLang="ja-JP" sz="1600" b="1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  <a:p>
              <a:r>
                <a:rPr lang="ja-JP" altLang="en-US" sz="1600" b="1" dirty="0" smtClean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ひらがなやアイコンを使用</a:t>
              </a:r>
              <a:endParaRPr kumimoji="1" lang="ja-JP" altLang="en-US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771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まと</a:t>
            </a:r>
            <a:r>
              <a:rPr lang="ja-JP" altLang="en-US" dirty="0"/>
              <a:t>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525963"/>
          </a:xfrm>
        </p:spPr>
        <p:txBody>
          <a:bodyPr/>
          <a:lstStyle/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アプリケーションの機能面を充実させることができた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- UI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の実装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- iOS</a:t>
            </a:r>
            <a:r>
              <a:rPr lang="ja-JP" altLang="en-US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への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対応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イベント等で体験してもらう人に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技術を知ってもらうと同時に楽しさを伝えることができるように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なった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3637211"/>
            <a:ext cx="3312368" cy="248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6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目次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プロジェクト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概要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問題点と改善案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本年度目標と開発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の概要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まとめ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513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プロジェクト概要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57165"/>
            <a:ext cx="8229600" cy="452596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依頼相手</a:t>
            </a:r>
            <a:r>
              <a:rPr lang="en-US" altLang="zh-TW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 </a:t>
            </a:r>
            <a:r>
              <a:rPr lang="zh-TW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九州</a:t>
            </a:r>
            <a:r>
              <a:rPr lang="zh-TW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工業大学情報工学部</a:t>
            </a:r>
            <a:r>
              <a:rPr lang="zh-TW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広報室</a:t>
            </a:r>
            <a:endParaRPr lang="en-US" altLang="zh-TW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外部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の方を対象にした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イベントを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企画・運営</a:t>
            </a:r>
          </a:p>
          <a:p>
            <a:pPr marL="0" indent="0">
              <a:buNone/>
            </a:pP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オープンキャンパスや飯塚サイエンスギャラリー等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endParaRPr lang="zh-TW" altLang="en-US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636" y="3511383"/>
            <a:ext cx="3253112" cy="217174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6192" y="3008971"/>
            <a:ext cx="2118453" cy="301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246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プロジェクト</a:t>
            </a:r>
            <a:r>
              <a:rPr lang="ja-JP" altLang="en-US" dirty="0"/>
              <a:t>概要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57165"/>
            <a:ext cx="8579296" cy="4525963"/>
          </a:xfrm>
        </p:spPr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依頼相手の要望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buFontTx/>
              <a:buChar char="-"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①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更なるコンテンツと端末の拡充、動的なコンテンツを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分かりやすく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伝えたい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buFontTx/>
              <a:buChar char="-"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要望②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外部の方に見せるコンテンツの内容を簡易的にし、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新しいもの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を追加したい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正方形/長方形 6"/>
          <p:cNvSpPr/>
          <p:nvPr/>
        </p:nvSpPr>
        <p:spPr bwMode="auto">
          <a:xfrm>
            <a:off x="678396" y="4438764"/>
            <a:ext cx="8136904" cy="1071570"/>
          </a:xfrm>
          <a:prstGeom prst="rect">
            <a:avLst/>
          </a:prstGeom>
          <a:solidFill>
            <a:schemeClr val="bg1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marL="0" marR="0" lvl="0" indent="0" algn="ctr" defTabSz="892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接触型移動通信端末と</a:t>
            </a:r>
            <a:r>
              <a:rPr kumimoji="0" lang="en-US" altLang="ja-JP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AR(</a:t>
            </a: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拡張現実</a:t>
            </a:r>
            <a:r>
              <a:rPr kumimoji="0" lang="en-US" altLang="ja-JP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技術を用いた</a:t>
            </a:r>
            <a:endParaRPr kumimoji="0" lang="en-US" altLang="ja-JP" sz="2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marR="0" lvl="0" indent="0" algn="ctr" defTabSz="892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学内案内システムの開発</a:t>
            </a:r>
          </a:p>
        </p:txBody>
      </p:sp>
    </p:spTree>
    <p:extLst>
      <p:ext uri="{BB962C8B-B14F-4D97-AF65-F5344CB8AC3E}">
        <p14:creationId xmlns:p14="http://schemas.microsoft.com/office/powerpoint/2010/main" val="611285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AR</a:t>
            </a:r>
            <a:r>
              <a:rPr kumimoji="1" lang="ja-JP" altLang="en-US" dirty="0" smtClean="0"/>
              <a:t>技術とは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3000"/>
              </a:lnSpc>
            </a:pP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とは、人が知覚する現実環境をコンピュータにより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拡張する技術、およびコンピュータにより拡張された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現実環境を指す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2" y="2976085"/>
            <a:ext cx="3251173" cy="2806625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1641071" y="5894821"/>
            <a:ext cx="1729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ゲーム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分野</a:t>
            </a: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に</a:t>
            </a:r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..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882660" y="57174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03040" y="256352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最近の利用例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2" name="図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1269" y="2932856"/>
            <a:ext cx="3667029" cy="2750272"/>
          </a:xfrm>
          <a:prstGeom prst="rect">
            <a:avLst/>
          </a:prstGeom>
        </p:spPr>
      </p:pic>
      <p:sp>
        <p:nvSpPr>
          <p:cNvPr id="13" name="テキスト ボックス 12"/>
          <p:cNvSpPr txBox="1"/>
          <p:nvPr/>
        </p:nvSpPr>
        <p:spPr>
          <a:xfrm>
            <a:off x="5436096" y="5894821"/>
            <a:ext cx="2884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物</a:t>
            </a: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の配置を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考</a:t>
            </a: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える場合に</a:t>
            </a:r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..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8414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昨年度</a:t>
            </a:r>
            <a:r>
              <a:rPr lang="ja-JP" altLang="en-US" dirty="0" smtClean="0"/>
              <a:t>までの成果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マーカーをアプリで撮影し、端末上で対応する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/>
            </a:r>
            <a:b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</a:b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3D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コンテンツの表示を行う</a:t>
            </a:r>
          </a:p>
          <a:p>
            <a:endParaRPr lang="en-US" altLang="ja-JP" sz="2800" dirty="0"/>
          </a:p>
          <a:p>
            <a:endParaRPr lang="ja-JP" altLang="en-US" sz="2800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093452">
            <a:off x="2611294" y="3632037"/>
            <a:ext cx="1390513" cy="1443255"/>
          </a:xfrm>
          <a:prstGeom prst="rect">
            <a:avLst/>
          </a:prstGeom>
          <a:noFill/>
          <a:ln>
            <a:noFill/>
          </a:ln>
          <a:scene3d>
            <a:camera prst="isometricBottomDown"/>
            <a:lightRig rig="threePt" dir="t"/>
          </a:scene3d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457200" y="2201903"/>
            <a:ext cx="3944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アプリケーションで撮影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796136" y="2204925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コンテンツの表示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pSp>
        <p:nvGrpSpPr>
          <p:cNvPr id="15" name="グループ化 14"/>
          <p:cNvGrpSpPr/>
          <p:nvPr/>
        </p:nvGrpSpPr>
        <p:grpSpPr>
          <a:xfrm>
            <a:off x="4850610" y="2432735"/>
            <a:ext cx="4075536" cy="3299065"/>
            <a:chOff x="8449520" y="23475478"/>
            <a:chExt cx="5220912" cy="3791963"/>
          </a:xfrm>
        </p:grpSpPr>
        <p:pic>
          <p:nvPicPr>
            <p:cNvPr id="16" name="Picture 5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30326" y="25615452"/>
              <a:ext cx="1777038" cy="1651989"/>
            </a:xfrm>
            <a:prstGeom prst="rect">
              <a:avLst/>
            </a:prstGeom>
            <a:noFill/>
            <a:ln>
              <a:noFill/>
            </a:ln>
            <a:scene3d>
              <a:camera prst="isometricBottomDown"/>
              <a:lightRig rig="threePt" dir="t"/>
            </a:scene3d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図 16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8449520" y="23475478"/>
              <a:ext cx="5220912" cy="3330581"/>
            </a:xfrm>
            <a:prstGeom prst="rect">
              <a:avLst/>
            </a:prstGeom>
          </p:spPr>
        </p:pic>
      </p:grpSp>
      <p:pic>
        <p:nvPicPr>
          <p:cNvPr id="25" name="図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832094" y="2713883"/>
            <a:ext cx="1387627" cy="2060627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sp>
        <p:nvSpPr>
          <p:cNvPr id="30" name="テキスト ボックス 29"/>
          <p:cNvSpPr txBox="1"/>
          <p:nvPr/>
        </p:nvSpPr>
        <p:spPr>
          <a:xfrm>
            <a:off x="2899611" y="3346084"/>
            <a:ext cx="1592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AR</a:t>
            </a:r>
            <a:r>
              <a:rPr kumimoji="1"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マーカー</a:t>
            </a:r>
            <a:endParaRPr kumimoji="1" lang="ja-JP" altLang="en-US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346789" y="2819295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端末</a:t>
            </a:r>
            <a:endParaRPr kumimoji="1" lang="ja-JP" altLang="en-US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3" name="上カーブ矢印 32"/>
          <p:cNvSpPr/>
          <p:nvPr/>
        </p:nvSpPr>
        <p:spPr>
          <a:xfrm>
            <a:off x="1421876" y="4599046"/>
            <a:ext cx="5125949" cy="1068234"/>
          </a:xfrm>
          <a:prstGeom prst="curvedUpArrow">
            <a:avLst>
              <a:gd name="adj1" fmla="val 41602"/>
              <a:gd name="adj2" fmla="val 101655"/>
              <a:gd name="adj3" fmla="val 25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35" name="直線矢印コネクタ 34"/>
          <p:cNvCxnSpPr/>
          <p:nvPr/>
        </p:nvCxnSpPr>
        <p:spPr>
          <a:xfrm>
            <a:off x="2361763" y="3881563"/>
            <a:ext cx="483393" cy="304744"/>
          </a:xfrm>
          <a:prstGeom prst="straightConnector1">
            <a:avLst/>
          </a:prstGeom>
          <a:ln w="38100">
            <a:prstDash val="lg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テキスト ボックス 37"/>
          <p:cNvSpPr txBox="1"/>
          <p:nvPr/>
        </p:nvSpPr>
        <p:spPr>
          <a:xfrm>
            <a:off x="2508659" y="5821064"/>
            <a:ext cx="352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読み取り・コンテンツの照合</a:t>
            </a:r>
            <a:endParaRPr kumimoji="1" lang="ja-JP" altLang="en-US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7707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問題点と改善点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アプリケーション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が単調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従来はカメラで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マーカーを読み取る機能のみ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⇒アプリケーションにゲーム要素を盛り込む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様々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な人が使いやすい操作性を提供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</a:p>
          <a:p>
            <a:pPr marL="0" indent="0">
              <a:buNone/>
            </a:pPr>
            <a:r>
              <a:rPr lang="en-US" altLang="ja-JP" b="1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 </a:t>
            </a:r>
            <a:r>
              <a:rPr lang="ja-JP" altLang="en-US" b="1" dirty="0">
                <a:solidFill>
                  <a:srgbClr val="00B05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アプリケーション</a:t>
            </a:r>
            <a:r>
              <a:rPr lang="en-US" altLang="ja-JP" b="1" dirty="0">
                <a:solidFill>
                  <a:srgbClr val="00B05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UI</a:t>
            </a:r>
            <a:r>
              <a:rPr lang="ja-JP" altLang="en-US" b="1" dirty="0">
                <a:solidFill>
                  <a:srgbClr val="00B05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の作成・</a:t>
            </a:r>
            <a:r>
              <a:rPr lang="en-US" altLang="ja-JP" b="1" dirty="0">
                <a:solidFill>
                  <a:srgbClr val="00B05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3D</a:t>
            </a:r>
            <a:r>
              <a:rPr lang="ja-JP" altLang="en-US" b="1" dirty="0">
                <a:solidFill>
                  <a:srgbClr val="00B05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コンテンツの拡充</a:t>
            </a:r>
            <a:endParaRPr lang="en-US" altLang="ja-JP" b="1" dirty="0">
              <a:solidFill>
                <a:srgbClr val="00B05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26"/>
          <a:stretch/>
        </p:blipFill>
        <p:spPr>
          <a:xfrm>
            <a:off x="710369" y="4121176"/>
            <a:ext cx="3141551" cy="1640297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 bwMode="auto">
          <a:xfrm>
            <a:off x="4370780" y="4548175"/>
            <a:ext cx="901201" cy="703390"/>
          </a:xfrm>
          <a:prstGeom prst="rightArrow">
            <a:avLst/>
          </a:prstGeom>
          <a:solidFill>
            <a:srgbClr val="92D050"/>
          </a:solidFill>
          <a:ln w="381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600" b="0" i="0" u="none" strike="noStrike" kern="0" cap="none" spc="0" normalizeH="0" baseline="0" noProof="0" dirty="0" smtClean="0">
              <a:ln>
                <a:noFill/>
              </a:ln>
              <a:solidFill>
                <a:srgbClr val="D90B00"/>
              </a:solidFill>
              <a:effectLst/>
              <a:uLnTx/>
              <a:uFillTx/>
              <a:ea typeface="ＭＳ Ｐゴシック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03040" y="3643193"/>
            <a:ext cx="1159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Before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379162" y="3616406"/>
            <a:ext cx="923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After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pSp>
        <p:nvGrpSpPr>
          <p:cNvPr id="9" name="グループ化 8"/>
          <p:cNvGrpSpPr/>
          <p:nvPr/>
        </p:nvGrpSpPr>
        <p:grpSpPr>
          <a:xfrm>
            <a:off x="5516766" y="4078071"/>
            <a:ext cx="3087682" cy="1627942"/>
            <a:chOff x="5599019" y="4498227"/>
            <a:chExt cx="3087682" cy="1627942"/>
          </a:xfrm>
        </p:grpSpPr>
        <p:pic>
          <p:nvPicPr>
            <p:cNvPr id="10" name="図 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29"/>
            <a:stretch/>
          </p:blipFill>
          <p:spPr>
            <a:xfrm>
              <a:off x="5599019" y="4498227"/>
              <a:ext cx="3087682" cy="1627942"/>
            </a:xfrm>
            <a:prstGeom prst="rect">
              <a:avLst/>
            </a:prstGeom>
          </p:spPr>
        </p:pic>
        <p:pic>
          <p:nvPicPr>
            <p:cNvPr id="11" name="図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20052" y="4636091"/>
              <a:ext cx="2488117" cy="310541"/>
            </a:xfrm>
            <a:prstGeom prst="rect">
              <a:avLst/>
            </a:prstGeom>
          </p:spPr>
        </p:pic>
        <p:pic>
          <p:nvPicPr>
            <p:cNvPr id="12" name="図 11"/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8169" y="5576532"/>
              <a:ext cx="549637" cy="5496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62094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本年度の目標と開発の概要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57165"/>
            <a:ext cx="8229600" cy="5080147"/>
          </a:xfrm>
        </p:spPr>
        <p:txBody>
          <a:bodyPr>
            <a:normAutofit lnSpcReduction="10000"/>
          </a:bodyPr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本年度での⽬標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‒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アプリケーションのエンターテイメント性向上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コンテンツの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拡充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開発の流れ</a:t>
            </a:r>
          </a:p>
          <a:p>
            <a:pPr marL="0" indent="0">
              <a:buNone/>
            </a:pPr>
            <a:r>
              <a:rPr lang="ja-JP" altLang="en-US" sz="3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①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2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チームに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分かれて必要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な機能検討及び調査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-GitHub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で作業を管理</a:t>
            </a: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②機能開発</a:t>
            </a: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  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‒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各チームで改良点を共有・検討し、システムを構築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角丸四角形 4"/>
          <p:cNvSpPr/>
          <p:nvPr/>
        </p:nvSpPr>
        <p:spPr bwMode="auto">
          <a:xfrm>
            <a:off x="4931776" y="4054686"/>
            <a:ext cx="2784648" cy="703644"/>
          </a:xfrm>
          <a:prstGeom prst="roundRect">
            <a:avLst/>
          </a:prstGeom>
          <a:solidFill>
            <a:srgbClr val="00B050"/>
          </a:solidFill>
          <a:ln w="381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endParaRPr kumimoji="0" lang="en-US" altLang="ja-JP" sz="20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6" name="角丸四角形 5"/>
          <p:cNvSpPr/>
          <p:nvPr/>
        </p:nvSpPr>
        <p:spPr bwMode="auto">
          <a:xfrm>
            <a:off x="1193655" y="4054686"/>
            <a:ext cx="2784648" cy="703644"/>
          </a:xfrm>
          <a:prstGeom prst="roundRect">
            <a:avLst/>
          </a:prstGeom>
          <a:solidFill>
            <a:srgbClr val="00B050"/>
          </a:solidFill>
          <a:ln w="381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1" kern="0" noProof="0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  <a:r>
              <a:rPr kumimoji="0" lang="en-US" altLang="ja-JP" sz="2000" b="1" kern="0" noProof="0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UI</a:t>
            </a:r>
            <a:endParaRPr kumimoji="0" lang="en-US" altLang="ja-JP" sz="20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362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開発したシステム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57165"/>
            <a:ext cx="8229600" cy="5080147"/>
          </a:xfrm>
        </p:spPr>
        <p:txBody>
          <a:bodyPr>
            <a:normAutofit/>
          </a:bodyPr>
          <a:lstStyle/>
          <a:p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環境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“</a:t>
            </a:r>
            <a:r>
              <a:rPr lang="en-US" altLang="ja-JP" b="1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unity</a:t>
            </a:r>
            <a:r>
              <a:rPr lang="en-US" altLang="ja-JP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+</a:t>
            </a:r>
            <a:r>
              <a:rPr lang="en-US" altLang="ja-JP" b="1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vuforia</a:t>
            </a:r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”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基に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アプリを開発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unity 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 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ゲームエンジン・エディタ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の統合開発環境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en-US" altLang="ja-JP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vuforia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 AR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技術の補助を行う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ライブラリ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u="sng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追加機能・要素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UI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を作成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-unity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を使って読み取ったコンテンツ情報を記録する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機能を追加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対応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OS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iOS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の追加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対象端末を増やす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5" t="25169" r="19419" b="25273"/>
          <a:stretch/>
        </p:blipFill>
        <p:spPr>
          <a:xfrm>
            <a:off x="4108251" y="5033282"/>
            <a:ext cx="2444949" cy="862923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5F6FA"/>
              </a:clrFrom>
              <a:clrTo>
                <a:srgbClr val="F5F6FA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000" b="87000" l="10000" r="90750">
                        <a14:foregroundMark x1="36000" y1="56500" x2="15000" y2="54000"/>
                        <a14:foregroundMark x1="15000" y1="54000" x2="14000" y2="80250"/>
                        <a14:foregroundMark x1="17500" y1="80250" x2="84000" y2="76000"/>
                        <a14:foregroundMark x1="85750" y1="76000" x2="78250" y2="51500"/>
                        <a14:foregroundMark x1="21750" y1="49750" x2="53000" y2="23750"/>
                        <a14:foregroundMark x1="53000" y1="23750" x2="79000" y2="39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248" t="25076" r="17383" b="25785"/>
          <a:stretch/>
        </p:blipFill>
        <p:spPr>
          <a:xfrm>
            <a:off x="6989405" y="4725144"/>
            <a:ext cx="1639992" cy="129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174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DB8EB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プレゼンテーション10" id="{4AC899A1-555A-4CC4-8944-1FDF3FE27110}" vid="{2CB67393-2828-411D-8835-13FD9903C4EC}"/>
    </a:ext>
  </a:extLst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Kyutech_ver_kimura</Template>
  <TotalTime>4213</TotalTime>
  <Words>387</Words>
  <Application>Microsoft Office PowerPoint</Application>
  <PresentationFormat>画面に合わせる (4:3)</PresentationFormat>
  <Paragraphs>115</Paragraphs>
  <Slides>11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7" baseType="lpstr">
      <vt:lpstr>ＭＳ Ｐゴシック</vt:lpstr>
      <vt:lpstr>メイリオ</vt:lpstr>
      <vt:lpstr>Arial</vt:lpstr>
      <vt:lpstr>Calibri</vt:lpstr>
      <vt:lpstr>Georgia</vt:lpstr>
      <vt:lpstr>Office ​​テーマ</vt:lpstr>
      <vt:lpstr>接触型移動通信端末とAR技術を用いた 学内案内システムの開発</vt:lpstr>
      <vt:lpstr>目次</vt:lpstr>
      <vt:lpstr>プロジェクト概要</vt:lpstr>
      <vt:lpstr>プロジェクト概要</vt:lpstr>
      <vt:lpstr>AR技術とは</vt:lpstr>
      <vt:lpstr>昨年度までの成果</vt:lpstr>
      <vt:lpstr>問題点と改善点</vt:lpstr>
      <vt:lpstr>本年度の目標と開発の概要</vt:lpstr>
      <vt:lpstr>開発したシステム</vt:lpstr>
      <vt:lpstr>実装したシステム詳細</vt:lpstr>
      <vt:lpstr>まとめ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Ryosuke</dc:creator>
  <cp:lastModifiedBy>Windows ユーザー</cp:lastModifiedBy>
  <cp:revision>77</cp:revision>
  <cp:lastPrinted>2015-02-20T01:09:20Z</cp:lastPrinted>
  <dcterms:created xsi:type="dcterms:W3CDTF">2016-10-18T07:09:29Z</dcterms:created>
  <dcterms:modified xsi:type="dcterms:W3CDTF">2019-09-17T04:55:40Z</dcterms:modified>
</cp:coreProperties>
</file>